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4"/>
  </p:notesMasterIdLst>
  <p:sldIdLst>
    <p:sldId id="256" r:id="rId2"/>
    <p:sldId id="286" r:id="rId3"/>
    <p:sldId id="291" r:id="rId4"/>
    <p:sldId id="327" r:id="rId5"/>
    <p:sldId id="328" r:id="rId6"/>
    <p:sldId id="294" r:id="rId7"/>
    <p:sldId id="295" r:id="rId8"/>
    <p:sldId id="298" r:id="rId9"/>
    <p:sldId id="299" r:id="rId10"/>
    <p:sldId id="281" r:id="rId11"/>
    <p:sldId id="329" r:id="rId12"/>
    <p:sldId id="326" r:id="rId13"/>
    <p:sldId id="263" r:id="rId14"/>
    <p:sldId id="264" r:id="rId15"/>
    <p:sldId id="305" r:id="rId16"/>
    <p:sldId id="268" r:id="rId17"/>
    <p:sldId id="307" r:id="rId18"/>
    <p:sldId id="269" r:id="rId19"/>
    <p:sldId id="318" r:id="rId20"/>
    <p:sldId id="319" r:id="rId21"/>
    <p:sldId id="308" r:id="rId22"/>
    <p:sldId id="262" r:id="rId23"/>
    <p:sldId id="332" r:id="rId24"/>
    <p:sldId id="311" r:id="rId25"/>
    <p:sldId id="312" r:id="rId26"/>
    <p:sldId id="313" r:id="rId27"/>
    <p:sldId id="314" r:id="rId28"/>
    <p:sldId id="277" r:id="rId29"/>
    <p:sldId id="315" r:id="rId30"/>
    <p:sldId id="303" r:id="rId31"/>
    <p:sldId id="324" r:id="rId32"/>
    <p:sldId id="289" r:id="rId33"/>
    <p:sldId id="316" r:id="rId34"/>
    <p:sldId id="330" r:id="rId35"/>
    <p:sldId id="331" r:id="rId36"/>
    <p:sldId id="317" r:id="rId37"/>
    <p:sldId id="321" r:id="rId38"/>
    <p:sldId id="320" r:id="rId39"/>
    <p:sldId id="302" r:id="rId40"/>
    <p:sldId id="301" r:id="rId41"/>
    <p:sldId id="323" r:id="rId42"/>
    <p:sldId id="304" r:id="rId43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707"/>
    <a:srgbClr val="FF2B2B"/>
    <a:srgbClr val="187AC4"/>
    <a:srgbClr val="01AE4A"/>
    <a:srgbClr val="156082"/>
    <a:srgbClr val="E97132"/>
    <a:srgbClr val="8A8A8A"/>
    <a:srgbClr val="0D73C1"/>
    <a:srgbClr val="3A4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8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24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7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23/07/2024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23/07/2024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6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7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5" Type="http://schemas.openxmlformats.org/officeDocument/2006/relationships/image" Target="../media/image310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30.png"/><Relationship Id="rId7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8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3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4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0" y="3941714"/>
                <a:ext cx="2618354" cy="2483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Carica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2443897"/>
                <a:ext cx="3144879" cy="4003674"/>
              </a:xfrm>
              <a:prstGeom prst="rect">
                <a:avLst/>
              </a:prstGeom>
              <a:blipFill>
                <a:blip r:embed="rId4"/>
                <a:stretch>
                  <a:fillRect t="-120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2980" y="1931384"/>
                <a:ext cx="4007194" cy="29662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200"/>
                  </a:spcBef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it-IT" sz="2200" b="0" dirty="0"/>
                      <m:t>–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spcBef>
                    <a:spcPts val="12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it-IT" sz="2200" b="0" dirty="0">
                    <a:latin typeface="Cambria Math" panose="02040503050406030204" pitchFamily="18" charset="0"/>
                  </a:rPr>
                  <a:t>Sezioni d’urto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2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80" y="1931384"/>
                <a:ext cx="4007194" cy="2966298"/>
              </a:xfrm>
              <a:prstGeom prst="rect">
                <a:avLst/>
              </a:prstGeom>
              <a:blipFill>
                <a:blip r:embed="rId5"/>
                <a:stretch>
                  <a:fillRect l="-1662" r="-105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8169636" y="2187474"/>
            <a:ext cx="928101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3620788" y="5673849"/>
            <a:ext cx="5476950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𝒅𝑬</m:t>
                        </m:r>
                      </m:num>
                      <m:den>
                        <m:r>
                          <a:rPr lang="it-IT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09871593-5CD2-D5B4-563B-8BEEC368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6" y="935138"/>
                <a:ext cx="3144879" cy="773722"/>
              </a:xfrm>
              <a:prstGeom prst="rect">
                <a:avLst/>
              </a:prstGeom>
              <a:blipFill>
                <a:blip r:embed="rId6"/>
                <a:stretch>
                  <a:fillRect b="-75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773DB60-AAD8-65E6-F150-173B43423E39}"/>
              </a:ext>
            </a:extLst>
          </p:cNvPr>
          <p:cNvSpPr/>
          <p:nvPr/>
        </p:nvSpPr>
        <p:spPr>
          <a:xfrm>
            <a:off x="1785984" y="1808897"/>
            <a:ext cx="323850" cy="5334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Sezioni d’urto: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5" name="Segnaposto contenuto 7">
                <a:extLst>
                  <a:ext uri="{FF2B5EF4-FFF2-40B4-BE49-F238E27FC236}">
                    <a16:creationId xmlns:a16="http://schemas.microsoft.com/office/drawing/2014/main" id="{9B4468DA-841E-9645-8D0D-EFDBBF20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99" y="1283023"/>
                <a:ext cx="2618354" cy="1321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D0E1E383-AEFC-B956-7053-B318C316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 simulati </a:t>
            </a:r>
            <a:r>
              <a:rPr lang="it-IT" baseline="30000" dirty="0"/>
              <a:t>12</a:t>
            </a:r>
            <a:r>
              <a:rPr lang="it-IT" dirty="0"/>
              <a:t>C </a:t>
            </a:r>
            <a:r>
              <a:rPr lang="it-IT" dirty="0">
                <a:sym typeface="Wingdings" panose="05000000000000000000" pitchFamily="2" charset="2"/>
              </a:rPr>
              <a:t> C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407F237-5598-AFED-99D6-EFE21D12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755302-BF02-88D3-CD4F-CEDF30F1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</a:t>
                </a:r>
                <a:r>
                  <a:rPr lang="it-IT" sz="3200" dirty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m:rPr>
                        <m:nor/>
                      </m:rPr>
                      <a:rPr lang="it-IT" sz="3200" b="0" dirty="0"/>
                      <m:t>–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3%        </m:t>
                    </m:r>
                    <m:f>
                      <m:fPr>
                        <m:ctrlPr>
                          <a:rPr lang="it-IT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3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it-IT" sz="3200" b="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3200" b="0" i="1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6002F335-9E42-94F5-62EA-E8A07B6FB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67" y="5597119"/>
                <a:ext cx="7333665" cy="859074"/>
              </a:xfrm>
              <a:prstGeom prst="rect">
                <a:avLst/>
              </a:prstGeom>
              <a:blipFill>
                <a:blip r:embed="rId2"/>
                <a:stretch>
                  <a:fillRect l="-827" b="-274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81880D8B-2252-442D-C294-010079CA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150" y="1614348"/>
            <a:ext cx="8267700" cy="3825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24" name="Segnaposto contenuto 7">
                <a:extLst>
                  <a:ext uri="{FF2B5EF4-FFF2-40B4-BE49-F238E27FC236}">
                    <a16:creationId xmlns:a16="http://schemas.microsoft.com/office/drawing/2014/main" id="{85929D04-B450-1F79-A605-BD475FC3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11627534" cy="773722"/>
              </a:xfrm>
              <a:prstGeom prst="rect">
                <a:avLst/>
              </a:prstGeom>
              <a:blipFill>
                <a:blip r:embed="rId5"/>
                <a:stretch>
                  <a:fillRect l="-786" t="-10236" r="-786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0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2B77077C-2816-7035-3591-C9E92901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22433" y="2081211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11" name="Segnaposto contenuto 7">
                <a:extLst>
                  <a:ext uri="{FF2B5EF4-FFF2-40B4-BE49-F238E27FC236}">
                    <a16:creationId xmlns:a16="http://schemas.microsoft.com/office/drawing/2014/main" id="{7438DB9D-1D1F-1FFD-EC06-56FFB74F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0D9F8C43-B402-FFD5-E9DF-A0637E9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4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Segnaposto contenuto 7">
                <a:extLst>
                  <a:ext uri="{FF2B5EF4-FFF2-40B4-BE49-F238E27FC236}">
                    <a16:creationId xmlns:a16="http://schemas.microsoft.com/office/drawing/2014/main" id="{C3030E16-499E-9D2C-45AE-6100DC8C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2C41CC8-0EB2-C323-3716-49C6BD2530E5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CBB4BD78-17D9-A69B-C844-428EE7DEA974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868916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1940063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507565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535745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90" y="1863089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BA9380E0-4648-AE47-6F62-192EE1FA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933855"/>
                <a:ext cx="7359908" cy="773722"/>
              </a:xfrm>
              <a:prstGeom prst="rect">
                <a:avLst/>
              </a:prstGeom>
              <a:blipFill>
                <a:blip r:embed="rId5"/>
                <a:stretch>
                  <a:fillRect l="-1242" t="-10236" r="-1242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72973850-E232-4F20-8244-248ECA840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7230" y="3378172"/>
            <a:ext cx="5551391" cy="3208939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DDCCE4B2-96DC-8153-6633-496176B45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379" y="3429000"/>
            <a:ext cx="5551392" cy="31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267F891-611C-2F60-9390-2D311E4D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44" y="1209425"/>
            <a:ext cx="8828156" cy="510304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della carica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96167"/>
                <a:ext cx="3026505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619727"/>
                <a:ext cx="3026504" cy="2061873"/>
              </a:xfrm>
              <a:prstGeom prst="rect">
                <a:avLst/>
              </a:prstGeom>
              <a:blipFill>
                <a:blip r:embed="rId6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49E844E9-DF0D-806E-47C9-526CA462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6A748E9B-4032-1E15-3737-36CCA01C9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8C39E86-F675-7716-ABE3-873C596C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6722148" y="2764241"/>
            <a:ext cx="4797637" cy="391119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273358" y="2243138"/>
            <a:ext cx="5595352" cy="40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1898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8EEACC4C-4671-591F-CBB3-1CE4D8A3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5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b="0" dirty="0"/>
                  <a:t>Simulazione Monte Carlo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b="0" baseline="30000" dirty="0"/>
                  <a:t>12</a:t>
                </a:r>
                <a:r>
                  <a:rPr lang="it-IT" b="0" dirty="0"/>
                  <a:t>C di energia cinetica 200 MeV/u che collidono con un bersaglio di C.</a:t>
                </a:r>
              </a:p>
            </p:txBody>
          </p:sp>
        </mc:Choice>
        <mc:Fallback xmlns="">
          <p:sp>
            <p:nvSpPr>
              <p:cNvPr id="5" name="Segnaposto contenuto 7">
                <a:extLst>
                  <a:ext uri="{FF2B5EF4-FFF2-40B4-BE49-F238E27FC236}">
                    <a16:creationId xmlns:a16="http://schemas.microsoft.com/office/drawing/2014/main" id="{15CC16A3-F037-63FE-7271-A6057459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933855"/>
                <a:ext cx="11094000" cy="773722"/>
              </a:xfrm>
              <a:prstGeom prst="rect">
                <a:avLst/>
              </a:prstGeom>
              <a:blipFill>
                <a:blip r:embed="rId6"/>
                <a:stretch>
                  <a:fillRect l="-824" t="-10236" r="-879" b="-15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5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9744CA-0D6A-1B1F-A8F2-C9635CE27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/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FC3AA1EF-C105-3DBE-E43E-667D4E95E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142848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9" name="Segnaposto contenuto 7">
                <a:extLst>
                  <a:ext uri="{FF2B5EF4-FFF2-40B4-BE49-F238E27FC236}">
                    <a16:creationId xmlns:a16="http://schemas.microsoft.com/office/drawing/2014/main" id="{B76AD459-034C-48D6-06D1-54003BB8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158141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po 49">
            <a:extLst>
              <a:ext uri="{FF2B5EF4-FFF2-40B4-BE49-F238E27FC236}">
                <a16:creationId xmlns:a16="http://schemas.microsoft.com/office/drawing/2014/main" id="{89FD6F6A-0276-F9E8-16E7-2B588B36A5A7}"/>
              </a:ext>
            </a:extLst>
          </p:cNvPr>
          <p:cNvGrpSpPr/>
          <p:nvPr/>
        </p:nvGrpSpPr>
        <p:grpSpPr>
          <a:xfrm>
            <a:off x="191086" y="4019955"/>
            <a:ext cx="2541478" cy="1688896"/>
            <a:chOff x="255997" y="2969779"/>
            <a:chExt cx="2541478" cy="1688896"/>
          </a:xfrm>
        </p:grpSpPr>
        <p:sp>
          <p:nvSpPr>
            <p:cNvPr id="51" name="Segnaposto contenuto 7">
              <a:extLst>
                <a:ext uri="{FF2B5EF4-FFF2-40B4-BE49-F238E27FC236}">
                  <a16:creationId xmlns:a16="http://schemas.microsoft.com/office/drawing/2014/main" id="{47BAED60-35C8-111E-A824-052D50CB7166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52" name="Segnaposto contenuto 7">
              <a:extLst>
                <a:ext uri="{FF2B5EF4-FFF2-40B4-BE49-F238E27FC236}">
                  <a16:creationId xmlns:a16="http://schemas.microsoft.com/office/drawing/2014/main" id="{CC907FD2-9124-1304-B8A1-5C22CED2FADE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53" name="Segnaposto contenuto 7">
              <a:extLst>
                <a:ext uri="{FF2B5EF4-FFF2-40B4-BE49-F238E27FC236}">
                  <a16:creationId xmlns:a16="http://schemas.microsoft.com/office/drawing/2014/main" id="{3BD86259-05D2-223F-41B1-2B9FAB482639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54" name="Rettangolo 53">
            <a:extLst>
              <a:ext uri="{FF2B5EF4-FFF2-40B4-BE49-F238E27FC236}">
                <a16:creationId xmlns:a16="http://schemas.microsoft.com/office/drawing/2014/main" id="{B583B418-8B17-FEC6-E7D4-7050CBAAF73E}"/>
              </a:ext>
            </a:extLst>
          </p:cNvPr>
          <p:cNvSpPr/>
          <p:nvPr/>
        </p:nvSpPr>
        <p:spPr>
          <a:xfrm>
            <a:off x="191086" y="2054534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FB784E0D-07B9-6676-8B82-876546C66017}"/>
              </a:ext>
            </a:extLst>
          </p:cNvPr>
          <p:cNvSpPr/>
          <p:nvPr/>
        </p:nvSpPr>
        <p:spPr>
          <a:xfrm>
            <a:off x="1576276" y="2434027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3E9FA2CA-D5A6-C318-FCB8-E3D5741EC779}"/>
              </a:ext>
            </a:extLst>
          </p:cNvPr>
          <p:cNvSpPr/>
          <p:nvPr/>
        </p:nvSpPr>
        <p:spPr>
          <a:xfrm>
            <a:off x="1791102" y="2441463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BF1E1E60-4B63-A359-64DB-C5ECF3B958F3}"/>
              </a:ext>
            </a:extLst>
          </p:cNvPr>
          <p:cNvSpPr/>
          <p:nvPr/>
        </p:nvSpPr>
        <p:spPr>
          <a:xfrm>
            <a:off x="1586165" y="2189616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109135C2-9FA4-36BF-AD3D-BE15C5FB6E56}"/>
              </a:ext>
            </a:extLst>
          </p:cNvPr>
          <p:cNvSpPr/>
          <p:nvPr/>
        </p:nvSpPr>
        <p:spPr>
          <a:xfrm>
            <a:off x="1574024" y="2703065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453D702B-98ED-934F-35B1-50B288C8FACF}"/>
              </a:ext>
            </a:extLst>
          </p:cNvPr>
          <p:cNvSpPr/>
          <p:nvPr/>
        </p:nvSpPr>
        <p:spPr>
          <a:xfrm>
            <a:off x="1612358" y="2998318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F0B355DB-3670-D50B-3419-37AB3BF8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7371" y="1744236"/>
            <a:ext cx="9274629" cy="455143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563B14-8444-EEE4-260A-43C18F9BA116}"/>
              </a:ext>
            </a:extLst>
          </p:cNvPr>
          <p:cNvSpPr/>
          <p:nvPr/>
        </p:nvSpPr>
        <p:spPr>
          <a:xfrm rot="20515155">
            <a:off x="3535588" y="3160663"/>
            <a:ext cx="1763005" cy="2066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B824844-E0B7-2E41-4956-4EC263056875}"/>
              </a:ext>
            </a:extLst>
          </p:cNvPr>
          <p:cNvSpPr/>
          <p:nvPr/>
        </p:nvSpPr>
        <p:spPr>
          <a:xfrm rot="20950776">
            <a:off x="10321697" y="5173511"/>
            <a:ext cx="797112" cy="2827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DC3F559-6858-1A74-53A5-98EDD99E20DF}"/>
              </a:ext>
            </a:extLst>
          </p:cNvPr>
          <p:cNvSpPr/>
          <p:nvPr/>
        </p:nvSpPr>
        <p:spPr>
          <a:xfrm rot="20167442">
            <a:off x="10341282" y="3062359"/>
            <a:ext cx="983001" cy="2442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153B2D6-BFBA-6FF8-D38F-5DFE945736E2}"/>
              </a:ext>
            </a:extLst>
          </p:cNvPr>
          <p:cNvSpPr/>
          <p:nvPr/>
        </p:nvSpPr>
        <p:spPr>
          <a:xfrm rot="20416433">
            <a:off x="6793830" y="5315494"/>
            <a:ext cx="1160419" cy="25481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085F8C1-5870-108F-43AE-011CCB812C7B}"/>
              </a:ext>
            </a:extLst>
          </p:cNvPr>
          <p:cNvSpPr/>
          <p:nvPr/>
        </p:nvSpPr>
        <p:spPr>
          <a:xfrm rot="20488928">
            <a:off x="4087366" y="5397335"/>
            <a:ext cx="1398038" cy="1693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6339B3D-A4AD-CCA3-CC66-7EFB78A4F7BA}"/>
              </a:ext>
            </a:extLst>
          </p:cNvPr>
          <p:cNvSpPr/>
          <p:nvPr/>
        </p:nvSpPr>
        <p:spPr>
          <a:xfrm rot="20468511">
            <a:off x="6862869" y="2937640"/>
            <a:ext cx="817868" cy="1928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549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6716C2A-5EFB-0370-3B9B-68C9D7E3D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4" y="1927062"/>
            <a:ext cx="9477917" cy="46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AB32BC3-0960-0312-DA8F-C9F5FB8B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083" y="1926463"/>
            <a:ext cx="9477917" cy="46512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BD4154F-1D3A-AF53-913E-E9AF019BD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864" y="1926464"/>
            <a:ext cx="9479136" cy="465179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8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 per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C7CB884-AD30-327F-B1D8-73898ED6E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43" y="1209427"/>
            <a:ext cx="8386485" cy="48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300" b="0" dirty="0"/>
                  <a:t>Dalla </a:t>
                </a:r>
                <a:r>
                  <a:rPr lang="it-IT" sz="2300" b="1" dirty="0"/>
                  <a:t>simulazione Monte Carlo </a:t>
                </a:r>
                <a:r>
                  <a:rPr lang="it-IT" sz="2300" b="0" dirty="0"/>
                  <a:t>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it-IT" sz="2300" b="0" dirty="0"/>
                  <a:t> </a:t>
                </a:r>
                <a:r>
                  <a:rPr lang="it-IT" sz="2300" b="0" baseline="30000" dirty="0"/>
                  <a:t>12</a:t>
                </a:r>
                <a:r>
                  <a:rPr lang="it-IT" sz="2300" b="0" dirty="0"/>
                  <a:t>C di energia cinetica 200 MeV/u che collidono con un bersaglio di C</a:t>
                </a:r>
                <a:r>
                  <a:rPr lang="it-IT" sz="2300" dirty="0"/>
                  <a:t>, è possibile </a:t>
                </a:r>
                <a:r>
                  <a:rPr lang="it-IT" sz="2300" b="1" dirty="0"/>
                  <a:t>identificare univocamente i frammenti</a:t>
                </a:r>
                <a:r>
                  <a:rPr lang="it-IT" sz="2300" dirty="0"/>
                  <a:t>.</a:t>
                </a:r>
              </a:p>
              <a:p>
                <a:pPr algn="just">
                  <a:buClrTx/>
                </a:pPr>
                <a:r>
                  <a:rPr lang="it-IT" sz="2300" dirty="0"/>
                  <a:t>La risoluzione della </a:t>
                </a:r>
                <a:r>
                  <a:rPr lang="it-IT" sz="2300" b="1" dirty="0"/>
                  <a:t>carica </a:t>
                </a:r>
                <a14:m>
                  <m:oMath xmlns:m="http://schemas.openxmlformats.org/officeDocument/2006/math">
                    <m:r>
                      <a:rPr lang="it-IT" sz="2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300" dirty="0"/>
                  <a:t>: </a:t>
                </a:r>
                <a14:m>
                  <m:oMath xmlns:m="http://schemas.openxmlformats.org/officeDocument/2006/math">
                    <m:r>
                      <a:rPr lang="it-IT" sz="23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30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3.4</m:t>
                    </m:r>
                    <m:r>
                      <a:rPr lang="it-IT" sz="23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dirty="0"/>
              </a:p>
              <a:p>
                <a:pPr algn="just">
                  <a:buClrTx/>
                </a:pPr>
                <a:r>
                  <a:rPr lang="it-IT" sz="2300" dirty="0"/>
                  <a:t>Utilizzando le </a:t>
                </a:r>
                <a:r>
                  <a:rPr lang="it-IT" sz="2300" b="1" dirty="0"/>
                  <a:t>funzioni di taglio</a:t>
                </a:r>
                <a:r>
                  <a:rPr lang="it-IT" sz="23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Diminuisce la dispersione </a:t>
                </a:r>
                <a:r>
                  <a:rPr lang="it-IT" sz="23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3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300" b="1" dirty="0"/>
                  <a:t>Si stimano</a:t>
                </a:r>
                <a:r>
                  <a:rPr lang="it-IT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3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300" b="0" dirty="0"/>
                      <m:t>–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3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300" b="0" dirty="0"/>
                  <a:t>: </a:t>
                </a:r>
                <a14:m>
                  <m:oMath xmlns:m="http://schemas.openxmlformats.org/officeDocument/2006/math">
                    <m:r>
                      <a:rPr lang="it-IT" sz="23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5.5</m:t>
                    </m:r>
                    <m:r>
                      <a:rPr lang="it-IT" sz="2300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300" b="0" dirty="0"/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515" r="-566" b="-73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717142"/>
                <a:ext cx="1942512" cy="177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374" y="3619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64320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8EA0A83A-B1D2-FABC-5BFC-987DC52C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itolo 1">
                <a:extLst>
                  <a:ext uri="{FF2B5EF4-FFF2-40B4-BE49-F238E27FC236}">
                    <a16:creationId xmlns:a16="http://schemas.microsoft.com/office/drawing/2014/main" id="{6AA1CF84-D6D1-D958-F9EF-C370FF14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767700"/>
              </a:xfrm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b="0" dirty="0"/>
                  <a:t>Identificazione degli </a:t>
                </a:r>
                <a:r>
                  <a:rPr lang="it-IT" dirty="0"/>
                  <a:t>isotopi dei frammenti ricostruiti </a:t>
                </a:r>
                <a:r>
                  <a:rPr lang="it-IT" b="0" dirty="0"/>
                  <a:t>attraverso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it-IT" b="0" dirty="0"/>
                  <a:t>.</a:t>
                </a: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6FFCDE20-FE47-56F8-C9C2-FDCD5CC8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855"/>
                <a:ext cx="12192000" cy="459516"/>
              </a:xfrm>
              <a:prstGeom prst="rect">
                <a:avLst/>
              </a:prstGeom>
              <a:blipFill>
                <a:blip r:embed="rId3"/>
                <a:stretch>
                  <a:fillRect t="-18421" b="-2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06277C3-3CF9-B0C3-69EB-04A589F59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9526"/>
            <a:ext cx="12192000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8549E5C1-CA77-8028-8BF6-C30D104EE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0504" y="1599478"/>
            <a:ext cx="9371496" cy="4598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810925" y="3032056"/>
            <a:ext cx="1040072" cy="4109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4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FFECFFC7-A24E-3353-9CB9-3942BE73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922" y="1604463"/>
            <a:ext cx="9348790" cy="4587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740931" y="2062394"/>
            <a:ext cx="1603369" cy="60051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58380" y="4430618"/>
            <a:ext cx="1360464" cy="5041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50607" y="2168992"/>
            <a:ext cx="1298157" cy="6568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161733" y="4389335"/>
            <a:ext cx="718751" cy="3755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82940" y="4483609"/>
            <a:ext cx="1035415" cy="4627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96096" y="2107132"/>
            <a:ext cx="1266834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9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8404F87-ECB2-D5FE-12F8-C0D79AF6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098" y="1601555"/>
            <a:ext cx="9342614" cy="4584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569769" y="1937874"/>
            <a:ext cx="567109" cy="10782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561484" y="4489845"/>
            <a:ext cx="555819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29104" y="4503745"/>
            <a:ext cx="711782" cy="8889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4028292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24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800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33" y="1011613"/>
                <a:ext cx="2776331" cy="773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6812079-7B24-592E-2301-B54C409F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2023224"/>
            <a:ext cx="11820524" cy="45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8" y="4770550"/>
            <a:ext cx="1848437" cy="4959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B3F2F-86D0-06FC-9C8C-8B5D1C5F12EE}"/>
              </a:ext>
            </a:extLst>
          </p:cNvPr>
          <p:cNvSpPr txBox="1">
            <a:spLocks/>
          </p:cNvSpPr>
          <p:nvPr/>
        </p:nvSpPr>
        <p:spPr>
          <a:xfrm>
            <a:off x="109985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9116F49-6D9E-58A0-C1A3-95384544F8B0}"/>
              </a:ext>
            </a:extLst>
          </p:cNvPr>
          <p:cNvCxnSpPr>
            <a:cxnSpLocks/>
          </p:cNvCxnSpPr>
          <p:nvPr/>
        </p:nvCxnSpPr>
        <p:spPr>
          <a:xfrm flipH="1" flipV="1">
            <a:off x="3679825" y="5266473"/>
            <a:ext cx="339725" cy="41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4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40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CFC99-DD50-5D84-7FCE-C8625D57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B64975-2E48-61C2-C4B7-F9CF86DB1291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7EF0A0-21AE-6A4B-F081-8D93A2E1D2D8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E26167-BE6B-8FAF-E0F6-CC29B9E8FBDB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F403858-876C-230B-7BFB-A6BFEFC426CF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BB0A85F-3F82-6EAB-A460-B2FC9234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0964738-BC9F-C3EC-9813-95982D2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41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69" y="1778896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741974" y="1733139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2952290" y="2748961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383638" y="1733139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383638" y="3640456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 flipH="1">
            <a:off x="2107901" y="4289698"/>
            <a:ext cx="13276" cy="10585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8" y="5348279"/>
                <a:ext cx="2827886" cy="1004898"/>
              </a:xfrm>
              <a:prstGeom prst="rect">
                <a:avLst/>
              </a:prstGeom>
              <a:blipFill>
                <a:blip r:embed="rId3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21844" y="5850728"/>
            <a:ext cx="11602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6" y="5348279"/>
                <a:ext cx="2827886" cy="100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2" y="5850728"/>
            <a:ext cx="20740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970" y="5348279"/>
                <a:ext cx="1914072" cy="1004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15087"/>
                <a:ext cx="20740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90650D3-52DD-F254-31FF-6D364E17B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978" y="1832921"/>
            <a:ext cx="4988560" cy="2936528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6DF5A34-DEED-D4D3-5EC3-FEE367031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1574" y="2788138"/>
            <a:ext cx="1367272" cy="80484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5EF9627-E822-CAEF-FB89-090CABD3BB91}"/>
              </a:ext>
            </a:extLst>
          </p:cNvPr>
          <p:cNvSpPr/>
          <p:nvPr/>
        </p:nvSpPr>
        <p:spPr>
          <a:xfrm>
            <a:off x="1361356" y="2303735"/>
            <a:ext cx="1519642" cy="19859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281D417-30E9-A6B4-FACF-3E7FF226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367" y="3715974"/>
            <a:ext cx="7376265" cy="28197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C949E58-A343-CAD9-59DB-FBF612B6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42" y="1341120"/>
            <a:ext cx="5905500" cy="2257525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BD5F57-19E5-C170-676B-D619076B6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500" y="1341122"/>
            <a:ext cx="5905500" cy="22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91080" y="2057155"/>
            <a:ext cx="6038910" cy="36006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2471738" y="4770550"/>
            <a:ext cx="1848437" cy="4959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1645D318-242B-389E-301B-908FABE7F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202" y="4582898"/>
                <a:ext cx="4757530" cy="81175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1645D318-242B-389E-301B-908FABE7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02" y="4582898"/>
                <a:ext cx="4757530" cy="811750"/>
              </a:xfrm>
              <a:prstGeom prst="rect">
                <a:avLst/>
              </a:prstGeom>
              <a:blipFill>
                <a:blip r:embed="rId4"/>
                <a:stretch>
                  <a:fillRect t="-3623" b="-797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F5B1A7E-1A49-B113-35CE-F6EBE32E6867}"/>
              </a:ext>
            </a:extLst>
          </p:cNvPr>
          <p:cNvSpPr txBox="1">
            <a:spLocks/>
          </p:cNvSpPr>
          <p:nvPr/>
        </p:nvSpPr>
        <p:spPr>
          <a:xfrm>
            <a:off x="1099856" y="5681124"/>
            <a:ext cx="4757530" cy="8117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bersaglio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C6728F-0361-711B-01D5-302B3EF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81" y="866234"/>
            <a:ext cx="5540506" cy="12212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7B65CC-BA08-6CFE-23FD-F8A0C8BC387E}"/>
              </a:ext>
            </a:extLst>
          </p:cNvPr>
          <p:cNvSpPr txBox="1">
            <a:spLocks/>
          </p:cNvSpPr>
          <p:nvPr/>
        </p:nvSpPr>
        <p:spPr>
          <a:xfrm>
            <a:off x="6350716" y="866234"/>
            <a:ext cx="5540503" cy="337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bersaglio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52B3DF7-9B5A-3338-0D3C-6CA429937C8F}"/>
              </a:ext>
            </a:extLst>
          </p:cNvPr>
          <p:cNvSpPr/>
          <p:nvPr/>
        </p:nvSpPr>
        <p:spPr>
          <a:xfrm>
            <a:off x="4416226" y="4770550"/>
            <a:ext cx="1679774" cy="49592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85AFE60-159B-AC01-2F5F-752C0431DA40}"/>
              </a:ext>
            </a:extLst>
          </p:cNvPr>
          <p:cNvCxnSpPr>
            <a:cxnSpLocks/>
          </p:cNvCxnSpPr>
          <p:nvPr/>
        </p:nvCxnSpPr>
        <p:spPr>
          <a:xfrm flipH="1" flipV="1">
            <a:off x="3679825" y="5266473"/>
            <a:ext cx="339725" cy="41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3C309EF-688E-E7EF-D4B1-58B7CF13AECE}"/>
              </a:ext>
            </a:extLst>
          </p:cNvPr>
          <p:cNvCxnSpPr>
            <a:cxnSpLocks/>
            <a:stCxn id="8" idx="1"/>
            <a:endCxn id="24" idx="6"/>
          </p:cNvCxnSpPr>
          <p:nvPr/>
        </p:nvCxnSpPr>
        <p:spPr>
          <a:xfrm flipH="1">
            <a:off x="6096000" y="4988773"/>
            <a:ext cx="646202" cy="29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53432D-6DFD-6794-FAD3-1711C396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ln w="28575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413" y="2184546"/>
                <a:ext cx="3542535" cy="2316018"/>
              </a:xfrm>
              <a:blipFill>
                <a:blip r:embed="rId4"/>
                <a:stretch>
                  <a:fillRect l="-1195" t="-31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6"/>
          <a:stretch/>
        </p:blipFill>
        <p:spPr>
          <a:xfrm>
            <a:off x="421814" y="819986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06" y="828743"/>
                <a:ext cx="10690503" cy="787428"/>
              </a:xfrm>
              <a:prstGeom prst="rect">
                <a:avLst/>
              </a:prstGeom>
              <a:blipFill>
                <a:blip r:embed="rId6"/>
                <a:stretch>
                  <a:fillRect l="-685" t="-775" r="-685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upstream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1AE4A"/>
                    </a:solidFill>
                  </a:rPr>
                  <a:t>Start Counter</a:t>
                </a:r>
                <a:r>
                  <a:rPr lang="it-IT" sz="2000" dirty="0"/>
                  <a:t>: trigger iniziale del TOF (Time Of Flight)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 err="1">
                    <a:solidFill>
                      <a:srgbClr val="3A4C7F"/>
                    </a:solidFill>
                  </a:rPr>
                  <a:t>Beam</a:t>
                </a:r>
                <a:r>
                  <a:rPr lang="it-IT" sz="2000" b="1" dirty="0">
                    <a:solidFill>
                      <a:srgbClr val="3A4C7F"/>
                    </a:solidFill>
                  </a:rPr>
                  <a:t> Monitor</a:t>
                </a:r>
                <a:r>
                  <a:rPr lang="it-IT" sz="2000" dirty="0"/>
                  <a:t>: posizione e direzione del fascio</a:t>
                </a:r>
              </a:p>
            </p:txBody>
          </p:sp>
        </mc:Choice>
        <mc:Fallback xmlns="">
          <p:sp>
            <p:nvSpPr>
              <p:cNvPr id="6" name="Segnaposto contenuto 6">
                <a:extLst>
                  <a:ext uri="{FF2B5EF4-FFF2-40B4-BE49-F238E27FC236}">
                    <a16:creationId xmlns:a16="http://schemas.microsoft.com/office/drawing/2014/main" id="{FD7CA76E-7479-AA84-F756-FF34D23D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4" cy="2687493"/>
              </a:xfrm>
              <a:prstGeom prst="rect">
                <a:avLst/>
              </a:prstGeom>
              <a:blipFill>
                <a:blip r:embed="rId4"/>
                <a:stretch>
                  <a:fillRect l="-1195" t="-2691" r="-204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di tracciamento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deflessione magnetica della traccia</a:t>
                </a:r>
                <a:r>
                  <a:rPr lang="it-IT" sz="2000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  <a:p>
                <a:pPr marL="0" indent="0">
                  <a:buClrTx/>
                  <a:buNone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C00707"/>
                    </a:solidFill>
                  </a:rPr>
                  <a:t>Vertex, Inner Tracker </a:t>
                </a:r>
                <a:r>
                  <a:rPr lang="it-IT" sz="2000" dirty="0"/>
                  <a:t>e</a:t>
                </a:r>
                <a:r>
                  <a:rPr lang="it-IT" sz="2000" b="1" dirty="0">
                    <a:solidFill>
                      <a:srgbClr val="C00707"/>
                    </a:solidFill>
                  </a:rPr>
                  <a:t> </a:t>
                </a:r>
                <a:r>
                  <a:rPr lang="it-IT" sz="2000" b="1" dirty="0" err="1">
                    <a:solidFill>
                      <a:srgbClr val="8A8A8A"/>
                    </a:solidFill>
                  </a:rPr>
                  <a:t>Microstrip</a:t>
                </a:r>
                <a:r>
                  <a:rPr lang="it-IT" sz="2000" b="1" dirty="0">
                    <a:solidFill>
                      <a:srgbClr val="8A8A8A"/>
                    </a:solidFill>
                  </a:rPr>
                  <a:t> Silicon Detector</a:t>
                </a:r>
                <a:r>
                  <a:rPr lang="it-IT" sz="2000" dirty="0"/>
                  <a:t>: tracciamento dei frammenti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D2E2D046-C20B-2447-0736-60F24C8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3432484"/>
              </a:xfrm>
              <a:prstGeom prst="rect">
                <a:avLst/>
              </a:prstGeom>
              <a:blipFill>
                <a:blip r:embed="rId4"/>
                <a:stretch>
                  <a:fillRect l="-1195" t="-2113" b="-8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Regione downstream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FF2B2B"/>
                    </a:solidFill>
                  </a:rPr>
                  <a:t>TOF-Wall</a:t>
                </a:r>
                <a:r>
                  <a:rPr lang="it-IT" sz="2000" dirty="0"/>
                  <a:t>: identificazione della carica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r>
                  <a:rPr lang="it-IT" sz="2000" b="1" dirty="0"/>
                  <a:t>Calorimetro</a:t>
                </a:r>
                <a:r>
                  <a:rPr lang="it-IT" sz="2000" dirty="0"/>
                  <a:t>: misura di energia cinetica </a:t>
                </a:r>
                <a:r>
                  <a:rPr lang="it-IT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E961B428-20CD-5E53-5C08-2A31E888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4" y="2184545"/>
                <a:ext cx="3542533" cy="2744643"/>
              </a:xfrm>
              <a:prstGeom prst="rect">
                <a:avLst/>
              </a:prstGeom>
              <a:blipFill>
                <a:blip r:embed="rId4"/>
                <a:stretch>
                  <a:fillRect l="-1195" t="-2632" b="-43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6094</TotalTime>
  <Words>2157</Words>
  <Application>Microsoft Office PowerPoint</Application>
  <PresentationFormat>Widescreen</PresentationFormat>
  <Paragraphs>450</Paragraphs>
  <Slides>42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RomanSerif</vt:lpstr>
      <vt:lpstr>Times New Roman</vt:lpstr>
      <vt:lpstr>Wingdings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dei frammenti</vt:lpstr>
      <vt:lpstr>Analisi dei dati simulati 12C  C</vt:lpstr>
      <vt:lpstr>Identificazione della carica</vt:lpstr>
      <vt:lpstr>Identificazione della carica</vt:lpstr>
      <vt:lpstr>Identificazione della carica</vt:lpstr>
      <vt:lpstr>Identificazione della carica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Ricostruzione isotopica di A_1</vt:lpstr>
      <vt:lpstr>Correlazione dei numeri di massa</vt:lpstr>
      <vt:lpstr>Selezione dei numeri di massa</vt:lpstr>
      <vt:lpstr>Selezione dei numeri di massa</vt:lpstr>
      <vt:lpstr>Selezione dei numeri di massa</vt:lpstr>
      <vt:lpstr>Identificazione del numero di massa</vt:lpstr>
      <vt:lpstr>Conclusioni</vt:lpstr>
      <vt:lpstr>Conclusioni</vt:lpstr>
      <vt:lpstr>Slides di backup</vt:lpstr>
      <vt:lpstr>Esperimento FOOT (FragmentatiOn Of Target)</vt:lpstr>
      <vt:lpstr>Esperimento FOOT (FragmentatiOn Of Target)</vt:lpstr>
      <vt:lpstr>Identificazione del numero di massa</vt:lpstr>
      <vt:lpstr>Ricostruzione isotopica di A_2</vt:lpstr>
      <vt:lpstr>Ricostruzione isotopica di A_3</vt:lpstr>
      <vt:lpstr>Correlazione dei numeri di massa</vt:lpstr>
      <vt:lpstr>Correlazione dei numeri di massa</vt:lpstr>
      <vt:lpstr>Correlazione dei numeri di massa</vt:lpstr>
      <vt:lpstr>Il caso del 8Be</vt:lpstr>
      <vt:lpstr>Il caso del 8Be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204</cp:revision>
  <dcterms:modified xsi:type="dcterms:W3CDTF">2024-07-23T14:37:04Z</dcterms:modified>
</cp:coreProperties>
</file>